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78" r:id="rId3"/>
    <p:sldId id="280" r:id="rId4"/>
    <p:sldId id="294" r:id="rId5"/>
    <p:sldId id="281" r:id="rId6"/>
    <p:sldId id="282" r:id="rId7"/>
    <p:sldId id="283" r:id="rId8"/>
    <p:sldId id="284" r:id="rId9"/>
    <p:sldId id="285" r:id="rId10"/>
    <p:sldId id="286" r:id="rId11"/>
    <p:sldId id="287" r:id="rId12"/>
    <p:sldId id="288" r:id="rId13"/>
    <p:sldId id="289" r:id="rId14"/>
    <p:sldId id="290" r:id="rId15"/>
    <p:sldId id="292" r:id="rId16"/>
    <p:sldId id="291" r:id="rId1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837"/>
    <p:restoredTop sz="86473"/>
  </p:normalViewPr>
  <p:slideViewPr>
    <p:cSldViewPr snapToGrid="0" snapToObjects="1">
      <p:cViewPr>
        <p:scale>
          <a:sx n="90" d="100"/>
          <a:sy n="90" d="100"/>
        </p:scale>
        <p:origin x="-40" y="5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200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508D17-6A01-9348-9404-D4310AE8B5AD}" type="datetimeFigureOut">
              <a:rPr kumimoji="1" lang="zh-CN" altLang="en-US" smtClean="0"/>
              <a:t>2018/12/22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C5D21A-5BFA-A740-B545-B9318EE0C08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392563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microsoft.com/office/2007/relationships/hdphoto" Target="../media/hdphoto1.wdp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315845"/>
            <a:ext cx="9144000" cy="2194118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 smtClean="0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F41A4-2495-194D-A5B6-3544BF73F7D2}" type="datetimeFigureOut">
              <a:rPr kumimoji="1" lang="zh-CN" altLang="en-US" smtClean="0"/>
              <a:pPr/>
              <a:t>2018/12/22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77E6D-822B-8243-B553-E8A1B6C1D261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360232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F41A4-2495-194D-A5B6-3544BF73F7D2}" type="datetimeFigureOut">
              <a:rPr kumimoji="1" lang="zh-CN" altLang="en-US" smtClean="0"/>
              <a:pPr/>
              <a:t>2018/12/22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77E6D-822B-8243-B553-E8A1B6C1D261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363116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F41A4-2495-194D-A5B6-3544BF73F7D2}" type="datetimeFigureOut">
              <a:rPr kumimoji="1" lang="zh-CN" altLang="en-US" smtClean="0"/>
              <a:pPr/>
              <a:t>2018/12/22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77E6D-822B-8243-B553-E8A1B6C1D261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105216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/>
          <p:cNvPicPr>
            <a:picLocks noChangeAspect="1" noChangeArrowheads="1"/>
          </p:cNvPicPr>
          <p:nvPr userDrawn="1"/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494" r="23326" b="24977"/>
          <a:stretch>
            <a:fillRect/>
          </a:stretch>
        </p:blipFill>
        <p:spPr bwMode="auto">
          <a:xfrm>
            <a:off x="8005234" y="4075114"/>
            <a:ext cx="4186767" cy="2782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89468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单击此处编辑母版标题样式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 dirty="0" smtClean="0"/>
              <a:t>单击此处编辑母版文本样式</a:t>
            </a:r>
          </a:p>
          <a:p>
            <a:pPr lvl="1"/>
            <a:r>
              <a:rPr kumimoji="1" lang="zh-CN" altLang="en-US" dirty="0" smtClean="0"/>
              <a:t>二级</a:t>
            </a:r>
          </a:p>
          <a:p>
            <a:pPr lvl="2"/>
            <a:r>
              <a:rPr kumimoji="1" lang="zh-CN" altLang="en-US" dirty="0" smtClean="0"/>
              <a:t>三级</a:t>
            </a:r>
          </a:p>
          <a:p>
            <a:pPr lvl="3"/>
            <a:r>
              <a:rPr kumimoji="1" lang="zh-CN" altLang="en-US" dirty="0" smtClean="0"/>
              <a:t>四级</a:t>
            </a:r>
          </a:p>
          <a:p>
            <a:pPr lvl="4"/>
            <a:r>
              <a:rPr kumimoji="1" lang="zh-CN" altLang="en-US" dirty="0" smtClean="0"/>
              <a:t>五级</a:t>
            </a:r>
            <a:endParaRPr kumimoji="1"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F41A4-2495-194D-A5B6-3544BF73F7D2}" type="datetimeFigureOut">
              <a:rPr kumimoji="1" lang="zh-CN" altLang="en-US" smtClean="0"/>
              <a:pPr/>
              <a:t>2018/12/22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77E6D-822B-8243-B553-E8A1B6C1D261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456722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338146"/>
            <a:ext cx="10515600" cy="3224329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F41A4-2495-194D-A5B6-3544BF73F7D2}" type="datetimeFigureOut">
              <a:rPr kumimoji="1" lang="zh-CN" altLang="en-US" smtClean="0"/>
              <a:pPr/>
              <a:t>2018/12/22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77E6D-822B-8243-B553-E8A1B6C1D261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779147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393902"/>
            <a:ext cx="5181600" cy="4783061"/>
          </a:xfrm>
        </p:spPr>
        <p:txBody>
          <a:bodyPr/>
          <a:lstStyle/>
          <a:p>
            <a:pPr lvl="0"/>
            <a:r>
              <a:rPr kumimoji="1" lang="zh-CN" altLang="en-US" dirty="0" smtClean="0"/>
              <a:t>单击此处编辑母版文本样式</a:t>
            </a:r>
          </a:p>
          <a:p>
            <a:pPr lvl="1"/>
            <a:r>
              <a:rPr kumimoji="1" lang="zh-CN" altLang="en-US" dirty="0" smtClean="0"/>
              <a:t>二级</a:t>
            </a:r>
          </a:p>
          <a:p>
            <a:pPr lvl="2"/>
            <a:r>
              <a:rPr kumimoji="1" lang="zh-CN" altLang="en-US" dirty="0" smtClean="0"/>
              <a:t>三级</a:t>
            </a:r>
          </a:p>
          <a:p>
            <a:pPr lvl="3"/>
            <a:r>
              <a:rPr kumimoji="1" lang="zh-CN" altLang="en-US" dirty="0" smtClean="0"/>
              <a:t>四级</a:t>
            </a:r>
          </a:p>
          <a:p>
            <a:pPr lvl="4"/>
            <a:r>
              <a:rPr kumimoji="1" lang="zh-CN" altLang="en-US" dirty="0" smtClean="0"/>
              <a:t>五级</a:t>
            </a:r>
            <a:endParaRPr kumimoji="1"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393902"/>
            <a:ext cx="5181600" cy="4783061"/>
          </a:xfrm>
        </p:spPr>
        <p:txBody>
          <a:bodyPr/>
          <a:lstStyle/>
          <a:p>
            <a:pPr lvl="0"/>
            <a:r>
              <a:rPr kumimoji="1" lang="zh-CN" altLang="en-US" dirty="0" smtClean="0"/>
              <a:t>单击此处编辑母版文本样式</a:t>
            </a:r>
          </a:p>
          <a:p>
            <a:pPr lvl="1"/>
            <a:r>
              <a:rPr kumimoji="1" lang="zh-CN" altLang="en-US" dirty="0" smtClean="0"/>
              <a:t>二级</a:t>
            </a:r>
          </a:p>
          <a:p>
            <a:pPr lvl="2"/>
            <a:r>
              <a:rPr kumimoji="1" lang="zh-CN" altLang="en-US" dirty="0" smtClean="0"/>
              <a:t>三级</a:t>
            </a:r>
          </a:p>
          <a:p>
            <a:pPr lvl="3"/>
            <a:r>
              <a:rPr kumimoji="1" lang="zh-CN" altLang="en-US" dirty="0" smtClean="0"/>
              <a:t>四级</a:t>
            </a:r>
          </a:p>
          <a:p>
            <a:pPr lvl="4"/>
            <a:r>
              <a:rPr kumimoji="1" lang="zh-CN" altLang="en-US" dirty="0" smtClean="0"/>
              <a:t>五级</a:t>
            </a:r>
            <a:endParaRPr kumimoji="1"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F41A4-2495-194D-A5B6-3544BF73F7D2}" type="datetimeFigureOut">
              <a:rPr kumimoji="1" lang="zh-CN" altLang="en-US" smtClean="0"/>
              <a:pPr/>
              <a:t>2018/12/22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77E6D-822B-8243-B553-E8A1B6C1D261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922859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345366" y="387428"/>
            <a:ext cx="6400800" cy="627334"/>
          </a:xfrm>
        </p:spPr>
        <p:txBody>
          <a:bodyPr/>
          <a:lstStyle/>
          <a:p>
            <a:r>
              <a:rPr kumimoji="1" lang="zh-CN" altLang="en-US" dirty="0" smtClean="0"/>
              <a:t>单击此处编辑母版标题样式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382751"/>
            <a:ext cx="5157787" cy="1122324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382751"/>
            <a:ext cx="5183188" cy="1122324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F41A4-2495-194D-A5B6-3544BF73F7D2}" type="datetimeFigureOut">
              <a:rPr kumimoji="1" lang="zh-CN" altLang="en-US" smtClean="0"/>
              <a:pPr/>
              <a:t>2018/12/22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77E6D-822B-8243-B553-E8A1B6C1D261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6117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F41A4-2495-194D-A5B6-3544BF73F7D2}" type="datetimeFigureOut">
              <a:rPr kumimoji="1" lang="zh-CN" altLang="en-US" smtClean="0"/>
              <a:pPr/>
              <a:t>2018/12/22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77E6D-822B-8243-B553-E8A1B6C1D261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753728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F41A4-2495-194D-A5B6-3544BF73F7D2}" type="datetimeFigureOut">
              <a:rPr kumimoji="1" lang="zh-CN" altLang="en-US" smtClean="0"/>
              <a:pPr/>
              <a:t>2018/12/22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77E6D-822B-8243-B553-E8A1B6C1D261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414884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356839"/>
            <a:ext cx="6172200" cy="550421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dirty="0" smtClean="0"/>
              <a:t>二级</a:t>
            </a:r>
          </a:p>
          <a:p>
            <a:pPr lvl="2"/>
            <a:r>
              <a:rPr kumimoji="1" lang="zh-CN" altLang="en-US" dirty="0" smtClean="0"/>
              <a:t>三级</a:t>
            </a:r>
          </a:p>
          <a:p>
            <a:pPr lvl="3"/>
            <a:r>
              <a:rPr kumimoji="1" lang="zh-CN" altLang="en-US" dirty="0" smtClean="0"/>
              <a:t>四级</a:t>
            </a:r>
          </a:p>
          <a:p>
            <a:pPr lvl="4"/>
            <a:r>
              <a:rPr kumimoji="1" lang="zh-CN" altLang="en-US" dirty="0" smtClean="0"/>
              <a:t>五级</a:t>
            </a:r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1382751"/>
            <a:ext cx="3932237" cy="448623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dirty="0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F41A4-2495-194D-A5B6-3544BF73F7D2}" type="datetimeFigureOut">
              <a:rPr kumimoji="1" lang="zh-CN" altLang="en-US" smtClean="0"/>
              <a:pPr/>
              <a:t>2018/12/22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77E6D-822B-8243-B553-E8A1B6C1D261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04722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23747"/>
            <a:ext cx="6172200" cy="543730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1405054"/>
            <a:ext cx="3932237" cy="446393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F41A4-2495-194D-A5B6-3544BF73F7D2}" type="datetimeFigureOut">
              <a:rPr kumimoji="1" lang="zh-CN" altLang="en-US" smtClean="0"/>
              <a:pPr/>
              <a:t>2018/12/22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77E6D-822B-8243-B553-E8A1B6C1D261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37021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3345367" y="437181"/>
            <a:ext cx="6255834" cy="5998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dirty="0" smtClean="0"/>
              <a:t>单击此处编辑母版标题样式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349298"/>
            <a:ext cx="10515600" cy="48276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dirty="0" smtClean="0"/>
              <a:t>单击此处编辑母版文本样式</a:t>
            </a:r>
          </a:p>
          <a:p>
            <a:pPr lvl="1"/>
            <a:r>
              <a:rPr kumimoji="1" lang="zh-CN" altLang="en-US" dirty="0" smtClean="0"/>
              <a:t>二级</a:t>
            </a:r>
          </a:p>
          <a:p>
            <a:pPr lvl="2"/>
            <a:r>
              <a:rPr kumimoji="1" lang="zh-CN" altLang="en-US" dirty="0" smtClean="0"/>
              <a:t>三级</a:t>
            </a:r>
          </a:p>
          <a:p>
            <a:pPr lvl="3"/>
            <a:r>
              <a:rPr kumimoji="1" lang="zh-CN" altLang="en-US" dirty="0" smtClean="0"/>
              <a:t>四级</a:t>
            </a:r>
          </a:p>
          <a:p>
            <a:pPr lvl="4"/>
            <a:r>
              <a:rPr kumimoji="1" lang="zh-CN" altLang="en-US" dirty="0" smtClean="0"/>
              <a:t>五级</a:t>
            </a:r>
            <a:endParaRPr kumimoji="1"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F41A4-2495-194D-A5B6-3544BF73F7D2}" type="datetimeFigureOut">
              <a:rPr kumimoji="1" lang="zh-CN" altLang="en-US" smtClean="0"/>
              <a:pPr/>
              <a:t>2018/12/22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377E6D-822B-8243-B553-E8A1B6C1D261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03728"/>
            <a:ext cx="2184645" cy="599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2172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000" b="1" kern="120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/>
        <a:buChar char="•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089" y="238134"/>
            <a:ext cx="2111022" cy="1077711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473829" y="2994644"/>
            <a:ext cx="6255834" cy="599882"/>
          </a:xfrm>
        </p:spPr>
        <p:txBody>
          <a:bodyPr/>
          <a:lstStyle/>
          <a:p>
            <a:r>
              <a:rPr kumimoji="1" lang="zh-CN" altLang="en-US" dirty="0" smtClean="0"/>
              <a:t>卷积神经网络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64036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089" y="238134"/>
            <a:ext cx="2111022" cy="1077711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245" y="1347595"/>
            <a:ext cx="3975731" cy="551040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6400" y="3194747"/>
            <a:ext cx="3962400" cy="181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1310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089" y="238134"/>
            <a:ext cx="2111022" cy="1077711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4838" y="114300"/>
            <a:ext cx="7480300" cy="674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1574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089" y="238134"/>
            <a:ext cx="2111022" cy="1077711"/>
          </a:xfrm>
          <a:prstGeom prst="rect">
            <a:avLst/>
          </a:prstGeom>
        </p:spPr>
      </p:pic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 err="1"/>
              <a:t>LeNet</a:t>
            </a:r>
            <a:endParaRPr lang="en-US" altLang="zh-CN" b="1" dirty="0"/>
          </a:p>
          <a:p>
            <a:r>
              <a:rPr lang="en-US" altLang="zh-CN" sz="2000" dirty="0" err="1"/>
              <a:t>LeNet</a:t>
            </a:r>
            <a:r>
              <a:rPr lang="zh-CN" altLang="en-US" sz="2000" dirty="0"/>
              <a:t>诞生于</a:t>
            </a:r>
            <a:r>
              <a:rPr lang="en-US" altLang="zh-CN" sz="2000" dirty="0"/>
              <a:t>1994</a:t>
            </a:r>
            <a:r>
              <a:rPr lang="zh-CN" altLang="en-US" sz="2000" dirty="0"/>
              <a:t>年，由深度学习三巨头之一的</a:t>
            </a:r>
            <a:r>
              <a:rPr lang="en-US" altLang="zh-CN" sz="2000" dirty="0"/>
              <a:t>Yan </a:t>
            </a:r>
            <a:r>
              <a:rPr lang="en-US" altLang="zh-CN" sz="2000" dirty="0" err="1"/>
              <a:t>LeCun</a:t>
            </a:r>
            <a:r>
              <a:rPr lang="zh-CN" altLang="en-US" sz="2000" dirty="0"/>
              <a:t>提出，他也被称为卷积神经网络之父。</a:t>
            </a:r>
            <a:r>
              <a:rPr lang="en-US" altLang="zh-CN" sz="2000" dirty="0" err="1"/>
              <a:t>LeNet</a:t>
            </a:r>
            <a:r>
              <a:rPr lang="zh-CN" altLang="en-US" sz="2000" dirty="0"/>
              <a:t>主要用来进行手写字符的识别与分类，准确率达到了</a:t>
            </a:r>
            <a:r>
              <a:rPr lang="en-US" altLang="zh-CN" sz="2000" dirty="0"/>
              <a:t>98%</a:t>
            </a:r>
            <a:r>
              <a:rPr lang="zh-CN" altLang="en-US" sz="2000" dirty="0"/>
              <a:t>，并在美国的银行中投入了使用，被用于读取北美约</a:t>
            </a:r>
            <a:r>
              <a:rPr lang="en-US" altLang="zh-CN" sz="2000" dirty="0"/>
              <a:t>10%</a:t>
            </a:r>
            <a:r>
              <a:rPr lang="zh-CN" altLang="en-US" sz="2000" dirty="0"/>
              <a:t>的支票。</a:t>
            </a:r>
            <a:r>
              <a:rPr lang="en-US" altLang="zh-CN" sz="2000" dirty="0" err="1"/>
              <a:t>LeNet</a:t>
            </a:r>
            <a:r>
              <a:rPr lang="zh-CN" altLang="en-US" sz="2000" dirty="0"/>
              <a:t>奠定了现代卷积神经网络的基础。</a:t>
            </a:r>
            <a:endParaRPr kumimoji="1" lang="zh-CN" altLang="en-US" sz="20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000375"/>
            <a:ext cx="10081385" cy="271061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060126" y="6025750"/>
            <a:ext cx="45704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>
                <a:solidFill>
                  <a:srgbClr val="4F4F4F"/>
                </a:solidFill>
                <a:latin typeface="Microsoft YaHei" charset="-122"/>
              </a:rPr>
              <a:t>三个卷积层，两个下采样层和一个全连接层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66770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089" y="238134"/>
            <a:ext cx="2111022" cy="1077711"/>
          </a:xfrm>
          <a:prstGeom prst="rect">
            <a:avLst/>
          </a:prstGeom>
        </p:spPr>
      </p:pic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 err="1" smtClean="0"/>
              <a:t>AlexNet</a:t>
            </a:r>
            <a:endParaRPr kumimoji="1" lang="en-US" altLang="zh-CN" dirty="0"/>
          </a:p>
          <a:p>
            <a:r>
              <a:rPr kumimoji="1" lang="en-US" altLang="zh-CN" sz="2000" dirty="0" err="1" smtClean="0"/>
              <a:t>AlexNet</a:t>
            </a:r>
            <a:r>
              <a:rPr kumimoji="1" lang="zh-CN" altLang="en-US" sz="2000" dirty="0"/>
              <a:t>由</a:t>
            </a:r>
            <a:r>
              <a:rPr kumimoji="1" lang="en-US" altLang="zh-CN" sz="2000" dirty="0"/>
              <a:t>Hinton</a:t>
            </a:r>
            <a:r>
              <a:rPr kumimoji="1" lang="zh-CN" altLang="en-US" sz="2000" dirty="0"/>
              <a:t>的学生</a:t>
            </a:r>
            <a:r>
              <a:rPr kumimoji="1" lang="en-US" altLang="zh-CN" sz="2000" dirty="0"/>
              <a:t>Alex </a:t>
            </a:r>
            <a:r>
              <a:rPr kumimoji="1" lang="en-US" altLang="zh-CN" sz="2000" dirty="0" err="1"/>
              <a:t>Krizhevsky</a:t>
            </a:r>
            <a:r>
              <a:rPr kumimoji="1" lang="zh-CN" altLang="en-US" sz="2000" dirty="0"/>
              <a:t>于</a:t>
            </a:r>
            <a:r>
              <a:rPr kumimoji="1" lang="en-US" altLang="zh-CN" sz="2000" dirty="0"/>
              <a:t>2012</a:t>
            </a:r>
            <a:r>
              <a:rPr kumimoji="1" lang="zh-CN" altLang="en-US" sz="2000" dirty="0"/>
              <a:t>年提出，并在当年取得了</a:t>
            </a:r>
            <a:r>
              <a:rPr kumimoji="1" lang="en-US" altLang="zh-CN" sz="2000" dirty="0" err="1"/>
              <a:t>Imagenet</a:t>
            </a:r>
            <a:r>
              <a:rPr kumimoji="1" lang="zh-CN" altLang="en-US" sz="2000" dirty="0"/>
              <a:t>比赛冠军。</a:t>
            </a:r>
            <a:r>
              <a:rPr kumimoji="1" lang="en-US" altLang="zh-CN" sz="2000" dirty="0" err="1"/>
              <a:t>AlexNet</a:t>
            </a:r>
            <a:r>
              <a:rPr kumimoji="1" lang="zh-CN" altLang="en-US" sz="2000" dirty="0"/>
              <a:t>可以算是</a:t>
            </a:r>
            <a:r>
              <a:rPr kumimoji="1" lang="en-US" altLang="zh-CN" sz="2000" dirty="0" err="1"/>
              <a:t>LeNet</a:t>
            </a:r>
            <a:r>
              <a:rPr kumimoji="1" lang="zh-CN" altLang="en-US" sz="2000" dirty="0"/>
              <a:t>的一种更深更宽的版本，证明了卷积神经网络在复杂模型下的有效性，算是神经网络在低谷期的第一次发声，确立了深度学习，或者说卷积神经网络在计算机视觉中的统治地位</a:t>
            </a:r>
            <a:r>
              <a:rPr kumimoji="1" lang="zh-CN" altLang="en-US" sz="2000" dirty="0" smtClean="0"/>
              <a:t>。</a:t>
            </a:r>
            <a:endParaRPr kumimoji="1" lang="zh-CN" altLang="en-US" sz="20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525" y="3476625"/>
            <a:ext cx="7442200" cy="224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3131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089" y="238134"/>
            <a:ext cx="2111022" cy="1077711"/>
          </a:xfrm>
          <a:prstGeom prst="rect">
            <a:avLst/>
          </a:prstGeom>
        </p:spPr>
      </p:pic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b="1" dirty="0" err="1"/>
              <a:t>VggNet</a:t>
            </a:r>
            <a:endParaRPr lang="en-US" altLang="zh-CN" b="1" dirty="0"/>
          </a:p>
          <a:p>
            <a:r>
              <a:rPr kumimoji="1" lang="en-US" altLang="zh-CN" sz="2000" dirty="0" err="1"/>
              <a:t>VGGNet</a:t>
            </a:r>
            <a:r>
              <a:rPr kumimoji="1" lang="zh-CN" altLang="en-US" sz="2000" dirty="0"/>
              <a:t>是牛津大学计算机视觉组和</a:t>
            </a:r>
            <a:r>
              <a:rPr kumimoji="1" lang="en-US" altLang="zh-CN" sz="2000" dirty="0"/>
              <a:t>Google </a:t>
            </a:r>
            <a:r>
              <a:rPr kumimoji="1" lang="en-US" altLang="zh-CN" sz="2000" dirty="0" err="1"/>
              <a:t>DeepMind</a:t>
            </a:r>
            <a:r>
              <a:rPr kumimoji="1" lang="zh-CN" altLang="en-US" sz="2000" dirty="0"/>
              <a:t>公司一起研发的深度卷积神经网络，并取得了</a:t>
            </a:r>
            <a:r>
              <a:rPr kumimoji="1" lang="en-US" altLang="zh-CN" sz="2000" dirty="0"/>
              <a:t>2014</a:t>
            </a:r>
            <a:r>
              <a:rPr kumimoji="1" lang="zh-CN" altLang="en-US" sz="2000" dirty="0"/>
              <a:t>年</a:t>
            </a:r>
            <a:r>
              <a:rPr kumimoji="1" lang="en-US" altLang="zh-CN" sz="2000" dirty="0" err="1"/>
              <a:t>Imagenet</a:t>
            </a:r>
            <a:r>
              <a:rPr kumimoji="1" lang="zh-CN" altLang="en-US" sz="2000" dirty="0"/>
              <a:t>比赛定位项目第一名和分类项目第二名。该网络主要是泛化性能很好，容易迁移到其他的图像识别项目上，可以下载</a:t>
            </a:r>
            <a:r>
              <a:rPr kumimoji="1" lang="en-US" altLang="zh-CN" sz="2000" dirty="0" err="1"/>
              <a:t>VGGNet</a:t>
            </a:r>
            <a:r>
              <a:rPr kumimoji="1" lang="zh-CN" altLang="en-US" sz="2000" dirty="0"/>
              <a:t>训练好的参数进行很好的初始化权重操作，很多卷积神经网络都是以该网络为基础，比如</a:t>
            </a:r>
            <a:r>
              <a:rPr kumimoji="1" lang="en-US" altLang="zh-CN" sz="2000" dirty="0"/>
              <a:t>FCN</a:t>
            </a:r>
            <a:r>
              <a:rPr kumimoji="1" lang="zh-CN" altLang="en-US" sz="2000" dirty="0"/>
              <a:t>，</a:t>
            </a:r>
            <a:r>
              <a:rPr kumimoji="1" lang="en-US" altLang="zh-CN" sz="2000" dirty="0" err="1"/>
              <a:t>UNet</a:t>
            </a:r>
            <a:r>
              <a:rPr kumimoji="1" lang="zh-CN" altLang="en-US" sz="2000" dirty="0"/>
              <a:t>，</a:t>
            </a:r>
            <a:r>
              <a:rPr kumimoji="1" lang="en-US" altLang="zh-CN" sz="2000" dirty="0" err="1"/>
              <a:t>SegNet</a:t>
            </a:r>
            <a:r>
              <a:rPr kumimoji="1" lang="zh-CN" altLang="en-US" sz="2000" dirty="0"/>
              <a:t>等。</a:t>
            </a:r>
            <a:r>
              <a:rPr kumimoji="1" lang="en-US" altLang="zh-CN" sz="2000" dirty="0" err="1"/>
              <a:t>vgg</a:t>
            </a:r>
            <a:r>
              <a:rPr kumimoji="1" lang="zh-CN" altLang="en-US" sz="2000" dirty="0"/>
              <a:t>版本很多，常用的是</a:t>
            </a:r>
            <a:r>
              <a:rPr kumimoji="1" lang="en-US" altLang="zh-CN" sz="2000" dirty="0"/>
              <a:t>VGG16</a:t>
            </a:r>
            <a:r>
              <a:rPr kumimoji="1" lang="zh-CN" altLang="en-US" sz="2000" dirty="0"/>
              <a:t>，</a:t>
            </a:r>
            <a:r>
              <a:rPr kumimoji="1" lang="en-US" altLang="zh-CN" sz="2000" dirty="0"/>
              <a:t>VGG19</a:t>
            </a:r>
            <a:r>
              <a:rPr kumimoji="1" lang="zh-CN" altLang="en-US" sz="2000" dirty="0"/>
              <a:t>网络</a:t>
            </a:r>
            <a:r>
              <a:rPr kumimoji="1" lang="zh-CN" altLang="en-US" sz="2000" dirty="0" smtClean="0"/>
              <a:t>。</a:t>
            </a:r>
            <a:endParaRPr kumimoji="1" lang="zh-CN" altLang="en-US" sz="20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4600" y="3450956"/>
            <a:ext cx="6173666" cy="3407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10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089" y="238134"/>
            <a:ext cx="2111022" cy="1077711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8725" y="3452228"/>
            <a:ext cx="8634412" cy="3079917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1075533" y="1677981"/>
            <a:ext cx="9186426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err="1" smtClean="0">
                <a:solidFill>
                  <a:srgbClr val="000000"/>
                </a:solidFill>
                <a:latin typeface="verdana" charset="0"/>
              </a:rPr>
              <a:t>GoogLeNet</a:t>
            </a:r>
            <a:endParaRPr lang="en-US" altLang="zh-CN" b="1" dirty="0" smtClean="0">
              <a:solidFill>
                <a:srgbClr val="000000"/>
              </a:solidFill>
              <a:latin typeface="verdana" charset="0"/>
            </a:endParaRPr>
          </a:p>
          <a:p>
            <a:endParaRPr lang="en-US" altLang="zh-CN" b="1" dirty="0" smtClean="0">
              <a:solidFill>
                <a:srgbClr val="000000"/>
              </a:solidFill>
              <a:latin typeface="verdana" charset="0"/>
            </a:endParaRPr>
          </a:p>
          <a:p>
            <a:r>
              <a:rPr lang="en-US" altLang="zh-CN" dirty="0" err="1"/>
              <a:t>GoogLeNet</a:t>
            </a:r>
            <a:r>
              <a:rPr lang="en-US" altLang="zh-CN" dirty="0"/>
              <a:t>, 2014</a:t>
            </a:r>
            <a:r>
              <a:rPr lang="zh-CN" altLang="en-US" dirty="0"/>
              <a:t>年</a:t>
            </a:r>
            <a:r>
              <a:rPr lang="en-US" altLang="zh-CN" dirty="0"/>
              <a:t>ILSVRC</a:t>
            </a:r>
            <a:r>
              <a:rPr lang="zh-CN" altLang="en-US" dirty="0"/>
              <a:t>挑战赛冠军，将</a:t>
            </a:r>
            <a:r>
              <a:rPr lang="en-US" altLang="zh-CN" dirty="0"/>
              <a:t>Top5 </a:t>
            </a:r>
            <a:r>
              <a:rPr lang="zh-CN" altLang="en-US" dirty="0"/>
              <a:t>的错误率降低到</a:t>
            </a:r>
            <a:r>
              <a:rPr lang="en-US" altLang="zh-CN" dirty="0"/>
              <a:t>6.67%. </a:t>
            </a:r>
            <a:r>
              <a:rPr lang="zh-CN" altLang="en-US" dirty="0"/>
              <a:t>一个</a:t>
            </a:r>
            <a:r>
              <a:rPr lang="en-US" altLang="zh-CN" dirty="0"/>
              <a:t>22</a:t>
            </a:r>
            <a:r>
              <a:rPr lang="zh-CN" altLang="en-US" dirty="0"/>
              <a:t>层的深度</a:t>
            </a:r>
            <a:r>
              <a:rPr lang="zh-CN" altLang="en-US" dirty="0" smtClean="0"/>
              <a:t>网络</a:t>
            </a:r>
            <a:r>
              <a:rPr lang="en-US" altLang="zh-CN" dirty="0" smtClean="0"/>
              <a:t>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636427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089" y="238134"/>
            <a:ext cx="2111022" cy="1077711"/>
          </a:xfrm>
          <a:prstGeom prst="rect">
            <a:avLst/>
          </a:prstGeom>
        </p:spPr>
      </p:pic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 err="1"/>
              <a:t>ResNet</a:t>
            </a:r>
            <a:endParaRPr lang="en-US" altLang="zh-CN" b="1" dirty="0"/>
          </a:p>
          <a:p>
            <a:r>
              <a:rPr lang="en-US" altLang="zh-CN" sz="2000" dirty="0" err="1"/>
              <a:t>ResNet</a:t>
            </a:r>
            <a:r>
              <a:rPr lang="zh-CN" altLang="en-US" sz="2000" dirty="0"/>
              <a:t>（残差神经网络）由微软研究院的何凯明等</a:t>
            </a:r>
            <a:r>
              <a:rPr lang="en-US" altLang="zh-CN" sz="2000" dirty="0"/>
              <a:t>4</a:t>
            </a:r>
            <a:r>
              <a:rPr lang="zh-CN" altLang="en-US" sz="2000" dirty="0"/>
              <a:t>名华人于</a:t>
            </a:r>
            <a:r>
              <a:rPr lang="en-US" altLang="zh-CN" sz="2000" dirty="0"/>
              <a:t>2015</a:t>
            </a:r>
            <a:r>
              <a:rPr lang="zh-CN" altLang="en-US" sz="2000" dirty="0"/>
              <a:t>年提出，成功训练了</a:t>
            </a:r>
            <a:r>
              <a:rPr lang="en-US" altLang="zh-CN" sz="2000" dirty="0"/>
              <a:t>152</a:t>
            </a:r>
            <a:r>
              <a:rPr lang="zh-CN" altLang="en-US" sz="2000" dirty="0"/>
              <a:t>层超级深的卷积神经网络，效果非常突出，而且容易结合到其他网络结构中。在五个主要任务轨迹中都获得了第一名的成绩</a:t>
            </a:r>
            <a:endParaRPr kumimoji="1" lang="zh-CN" altLang="en-US" sz="2000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7962" y="3220625"/>
            <a:ext cx="3508376" cy="3397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1924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089" y="238134"/>
            <a:ext cx="2111022" cy="1077711"/>
          </a:xfrm>
          <a:prstGeom prst="rect">
            <a:avLst/>
          </a:prstGeom>
        </p:spPr>
      </p:pic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考虑这个问题：识别鸟嘴</a:t>
            </a:r>
            <a:endParaRPr kumimoji="1" lang="en-US" altLang="zh-CN" dirty="0" smtClean="0"/>
          </a:p>
          <a:p>
            <a:endParaRPr kumimoji="1"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368550"/>
            <a:ext cx="6019800" cy="24638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4151" y="1625600"/>
            <a:ext cx="3594100" cy="52324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28750" y="5414963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用某个</a:t>
            </a:r>
            <a:r>
              <a:rPr kumimoji="1" lang="zh-CN" altLang="en-US" smtClean="0"/>
              <a:t>滤波器扫描全图。</a:t>
            </a:r>
            <a:endParaRPr kumimoji="1"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5715000" y="5057775"/>
            <a:ext cx="151355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1.</a:t>
            </a:r>
            <a:r>
              <a:rPr kumimoji="1" lang="zh-CN" altLang="en-US" dirty="0" smtClean="0"/>
              <a:t>小区域。</a:t>
            </a:r>
            <a:endParaRPr kumimoji="1" lang="en-US" altLang="zh-CN" dirty="0" smtClean="0"/>
          </a:p>
          <a:p>
            <a:endParaRPr kumimoji="1" lang="en-US" altLang="zh-CN" dirty="0"/>
          </a:p>
          <a:p>
            <a:r>
              <a:rPr kumimoji="1" lang="en-US" altLang="zh-CN" dirty="0" smtClean="0"/>
              <a:t>2.</a:t>
            </a:r>
            <a:r>
              <a:rPr kumimoji="1" lang="zh-CN" altLang="en-US" dirty="0" smtClean="0"/>
              <a:t>不同位置。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13686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089" y="238134"/>
            <a:ext cx="2111022" cy="1077711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737" y="1315845"/>
            <a:ext cx="7221811" cy="276542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414588" y="5214938"/>
            <a:ext cx="2489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3.</a:t>
            </a:r>
            <a:r>
              <a:rPr kumimoji="1" lang="zh-CN" altLang="en-US" dirty="0" smtClean="0"/>
              <a:t> 大小应该不受影响。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648409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089" y="238134"/>
            <a:ext cx="2111022" cy="1077711"/>
          </a:xfrm>
          <a:prstGeom prst="rect">
            <a:avLst/>
          </a:prstGeom>
        </p:spPr>
      </p:pic>
      <p:pic>
        <p:nvPicPr>
          <p:cNvPr id="6" name="图片 5"/>
          <p:cNvPicPr/>
          <p:nvPr/>
        </p:nvPicPr>
        <p:blipFill>
          <a:blip r:embed="rId3"/>
          <a:stretch>
            <a:fillRect/>
          </a:stretch>
        </p:blipFill>
        <p:spPr>
          <a:xfrm>
            <a:off x="1202783" y="1647189"/>
            <a:ext cx="8884191" cy="4439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546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089" y="238134"/>
            <a:ext cx="2111022" cy="1077711"/>
          </a:xfrm>
          <a:prstGeom prst="rect">
            <a:avLst/>
          </a:prstGeom>
        </p:spPr>
      </p:pic>
      <p:pic>
        <p:nvPicPr>
          <p:cNvPr id="6" name="图片 5"/>
          <p:cNvPicPr/>
          <p:nvPr/>
        </p:nvPicPr>
        <p:blipFill>
          <a:blip r:embed="rId3"/>
          <a:stretch>
            <a:fillRect/>
          </a:stretch>
        </p:blipFill>
        <p:spPr>
          <a:xfrm>
            <a:off x="1202784" y="2600960"/>
            <a:ext cx="5270500" cy="277050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614488" y="188595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卷积：</a:t>
            </a:r>
            <a:endParaRPr kumimoji="1"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4029075" y="1562784"/>
            <a:ext cx="22621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输入的是矩阵。</a:t>
            </a:r>
            <a:endParaRPr kumimoji="1" lang="en-US" altLang="zh-CN" dirty="0" smtClean="0"/>
          </a:p>
          <a:p>
            <a:r>
              <a:rPr kumimoji="1" lang="zh-CN" altLang="en-US" dirty="0" smtClean="0"/>
              <a:t>卷积核充当滤波器。</a:t>
            </a:r>
            <a:endParaRPr kumimoji="1" lang="zh-CN" altLang="en-US" dirty="0"/>
          </a:p>
        </p:txBody>
      </p:sp>
      <p:pic>
        <p:nvPicPr>
          <p:cNvPr id="9" name="图片 8"/>
          <p:cNvPicPr/>
          <p:nvPr/>
        </p:nvPicPr>
        <p:blipFill>
          <a:blip r:embed="rId4"/>
          <a:stretch>
            <a:fillRect/>
          </a:stretch>
        </p:blipFill>
        <p:spPr>
          <a:xfrm>
            <a:off x="6589713" y="2070616"/>
            <a:ext cx="5270500" cy="390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573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089" y="238134"/>
            <a:ext cx="2111022" cy="107771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2647" y="1471612"/>
            <a:ext cx="5453757" cy="398145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9775" y="655638"/>
            <a:ext cx="1384300" cy="11176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001125" y="281463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如何求？</a:t>
            </a:r>
            <a:endParaRPr kumimoji="1"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1519237" y="5580254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zh-CN" dirty="0">
                <a:ea typeface="DengXian" charset="-122"/>
                <a:cs typeface="Times New Roman" charset="0"/>
              </a:rPr>
              <a:t>卷积层：这个是卷积神经网络的核心所在。在卷积层，通过实现</a:t>
            </a:r>
            <a:r>
              <a:rPr lang="en-US" altLang="zh-CN" dirty="0">
                <a:ea typeface="DengXian" charset="-122"/>
                <a:cs typeface="Times New Roman" charset="0"/>
              </a:rPr>
              <a:t>“</a:t>
            </a:r>
            <a:r>
              <a:rPr lang="zh-CN" altLang="zh-CN" dirty="0">
                <a:ea typeface="DengXian" charset="-122"/>
                <a:cs typeface="Times New Roman" charset="0"/>
              </a:rPr>
              <a:t>局部感知</a:t>
            </a:r>
            <a:r>
              <a:rPr lang="en-US" altLang="zh-CN" dirty="0">
                <a:ea typeface="DengXian" charset="-122"/>
                <a:cs typeface="Times New Roman" charset="0"/>
              </a:rPr>
              <a:t>”</a:t>
            </a:r>
            <a:r>
              <a:rPr lang="zh-CN" altLang="zh-CN" dirty="0">
                <a:ea typeface="DengXian" charset="-122"/>
                <a:cs typeface="Times New Roman" charset="0"/>
              </a:rPr>
              <a:t>和</a:t>
            </a:r>
            <a:r>
              <a:rPr lang="en-US" altLang="zh-CN" dirty="0">
                <a:ea typeface="DengXian" charset="-122"/>
                <a:cs typeface="Times New Roman" charset="0"/>
              </a:rPr>
              <a:t>“</a:t>
            </a:r>
            <a:r>
              <a:rPr lang="zh-CN" altLang="zh-CN" dirty="0">
                <a:ea typeface="DengXian" charset="-122"/>
                <a:cs typeface="Times New Roman" charset="0"/>
              </a:rPr>
              <a:t>权值共享</a:t>
            </a:r>
            <a:r>
              <a:rPr lang="en-US" altLang="zh-CN" dirty="0">
                <a:ea typeface="DengXian" charset="-122"/>
                <a:cs typeface="Times New Roman" charset="0"/>
              </a:rPr>
              <a:t>”</a:t>
            </a:r>
            <a:r>
              <a:rPr lang="zh-CN" altLang="zh-CN" dirty="0">
                <a:ea typeface="DengXian" charset="-122"/>
                <a:cs typeface="Times New Roman" charset="0"/>
              </a:rPr>
              <a:t>等系列的设计理念，可达到两个重要的目的：对高维输入数据实施降维处理和实现自动提取原始数据的核心特征。</a:t>
            </a:r>
            <a:r>
              <a:rPr lang="zh-CN" altLang="zh-CN" dirty="0"/>
              <a:t>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758019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089" y="238134"/>
            <a:ext cx="2111022" cy="1077711"/>
          </a:xfrm>
          <a:prstGeom prst="rect">
            <a:avLst/>
          </a:prstGeom>
        </p:spPr>
      </p:pic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局部感知和权值共享：</a:t>
            </a:r>
            <a:endParaRPr kumimoji="1" lang="zh-CN" altLang="en-US" dirty="0"/>
          </a:p>
        </p:txBody>
      </p:sp>
      <p:pic>
        <p:nvPicPr>
          <p:cNvPr id="6" name="图片 5"/>
          <p:cNvPicPr/>
          <p:nvPr/>
        </p:nvPicPr>
        <p:blipFill>
          <a:blip r:embed="rId3"/>
          <a:stretch>
            <a:fillRect/>
          </a:stretch>
        </p:blipFill>
        <p:spPr>
          <a:xfrm>
            <a:off x="1592086" y="1793134"/>
            <a:ext cx="7783512" cy="2473385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962025" y="4608380"/>
            <a:ext cx="370998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zh-CN" altLang="zh-CN" kern="100" dirty="0">
                <a:latin typeface="DengXian" charset="-122"/>
                <a:ea typeface="DengXian" charset="-122"/>
                <a:cs typeface="Times New Roman" charset="0"/>
              </a:rPr>
              <a:t>在上右图中，假如每个神经元只和</a:t>
            </a:r>
            <a:r>
              <a:rPr lang="en-US" altLang="zh-CN" kern="100" dirty="0">
                <a:latin typeface="DengXian" charset="-122"/>
                <a:ea typeface="DengXian" charset="-122"/>
                <a:cs typeface="Times New Roman" charset="0"/>
              </a:rPr>
              <a:t>10×10</a:t>
            </a:r>
            <a:r>
              <a:rPr lang="zh-CN" altLang="zh-CN" kern="100" dirty="0">
                <a:latin typeface="DengXian" charset="-122"/>
                <a:ea typeface="DengXian" charset="-122"/>
                <a:cs typeface="Times New Roman" charset="0"/>
              </a:rPr>
              <a:t>个像素值相连，那么权值数据为</a:t>
            </a:r>
            <a:r>
              <a:rPr lang="en-US" altLang="zh-CN" kern="100" dirty="0">
                <a:latin typeface="DengXian" charset="-122"/>
                <a:ea typeface="DengXian" charset="-122"/>
                <a:cs typeface="Times New Roman" charset="0"/>
              </a:rPr>
              <a:t>1000000×100</a:t>
            </a:r>
            <a:r>
              <a:rPr lang="zh-CN" altLang="zh-CN" kern="100" dirty="0">
                <a:latin typeface="DengXian" charset="-122"/>
                <a:ea typeface="DengXian" charset="-122"/>
                <a:cs typeface="Times New Roman" charset="0"/>
              </a:rPr>
              <a:t>个参数，减少为原来的万分之一。而那</a:t>
            </a:r>
            <a:r>
              <a:rPr lang="en-US" altLang="zh-CN" kern="100" dirty="0">
                <a:latin typeface="DengXian" charset="-122"/>
                <a:ea typeface="DengXian" charset="-122"/>
                <a:cs typeface="Times New Roman" charset="0"/>
              </a:rPr>
              <a:t>10×10</a:t>
            </a:r>
            <a:r>
              <a:rPr lang="zh-CN" altLang="zh-CN" kern="100" dirty="0">
                <a:latin typeface="DengXian" charset="-122"/>
                <a:ea typeface="DengXian" charset="-122"/>
                <a:cs typeface="Times New Roman" charset="0"/>
              </a:rPr>
              <a:t>个像素值对应的</a:t>
            </a:r>
            <a:r>
              <a:rPr lang="en-US" altLang="zh-CN" kern="100" dirty="0">
                <a:latin typeface="DengXian" charset="-122"/>
                <a:ea typeface="DengXian" charset="-122"/>
                <a:cs typeface="Times New Roman" charset="0"/>
              </a:rPr>
              <a:t>10×10</a:t>
            </a:r>
            <a:r>
              <a:rPr lang="zh-CN" altLang="zh-CN" kern="100" dirty="0">
                <a:latin typeface="DengXian" charset="-122"/>
                <a:ea typeface="DengXian" charset="-122"/>
                <a:cs typeface="Times New Roman" charset="0"/>
              </a:rPr>
              <a:t>个参数，其实就相当于卷积操作。</a:t>
            </a:r>
            <a:endParaRPr lang="zh-CN" altLang="zh-CN" kern="100" dirty="0">
              <a:effectLst/>
              <a:latin typeface="DengXian" charset="-122"/>
              <a:ea typeface="DengXian" charset="-122"/>
              <a:cs typeface="Times New Roman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7565848" y="4699635"/>
            <a:ext cx="298132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dirty="0" smtClean="0">
                <a:ea typeface="DengXian" charset="-122"/>
                <a:cs typeface="Times New Roman" charset="0"/>
              </a:rPr>
              <a:t>每个</a:t>
            </a:r>
            <a:r>
              <a:rPr lang="zh-CN" altLang="zh-CN" dirty="0">
                <a:ea typeface="DengXian" charset="-122"/>
                <a:cs typeface="Times New Roman" charset="0"/>
              </a:rPr>
              <a:t>神经元都对应</a:t>
            </a:r>
            <a:r>
              <a:rPr lang="en-US" altLang="zh-CN" dirty="0">
                <a:ea typeface="DengXian" charset="-122"/>
                <a:cs typeface="Times New Roman" charset="0"/>
              </a:rPr>
              <a:t>100</a:t>
            </a:r>
            <a:r>
              <a:rPr lang="zh-CN" altLang="zh-CN" dirty="0">
                <a:ea typeface="DengXian" charset="-122"/>
                <a:cs typeface="Times New Roman" charset="0"/>
              </a:rPr>
              <a:t>个参数，一共</a:t>
            </a:r>
            <a:r>
              <a:rPr lang="en-US" altLang="zh-CN" dirty="0">
                <a:ea typeface="DengXian" charset="-122"/>
                <a:cs typeface="Times New Roman" charset="0"/>
              </a:rPr>
              <a:t>1000000</a:t>
            </a:r>
            <a:r>
              <a:rPr lang="zh-CN" altLang="zh-CN" dirty="0">
                <a:ea typeface="DengXian" charset="-122"/>
                <a:cs typeface="Times New Roman" charset="0"/>
              </a:rPr>
              <a:t>个神经元，如果这</a:t>
            </a:r>
            <a:r>
              <a:rPr lang="en-US" altLang="zh-CN" dirty="0">
                <a:ea typeface="DengXian" charset="-122"/>
                <a:cs typeface="Times New Roman" charset="0"/>
              </a:rPr>
              <a:t>1000000</a:t>
            </a:r>
            <a:r>
              <a:rPr lang="zh-CN" altLang="zh-CN" dirty="0">
                <a:ea typeface="DengXian" charset="-122"/>
                <a:cs typeface="Times New Roman" charset="0"/>
              </a:rPr>
              <a:t>个神经元的</a:t>
            </a:r>
            <a:r>
              <a:rPr lang="en-US" altLang="zh-CN" dirty="0">
                <a:ea typeface="DengXian" charset="-122"/>
                <a:cs typeface="Times New Roman" charset="0"/>
              </a:rPr>
              <a:t>100</a:t>
            </a:r>
            <a:r>
              <a:rPr lang="zh-CN" altLang="zh-CN" dirty="0">
                <a:ea typeface="DengXian" charset="-122"/>
                <a:cs typeface="Times New Roman" charset="0"/>
              </a:rPr>
              <a:t>个参数都是相等的，那么参数数目就变为</a:t>
            </a:r>
            <a:r>
              <a:rPr lang="en-US" altLang="zh-CN" dirty="0">
                <a:ea typeface="DengXian" charset="-122"/>
                <a:cs typeface="Times New Roman" charset="0"/>
              </a:rPr>
              <a:t>100</a:t>
            </a:r>
            <a:r>
              <a:rPr lang="zh-CN" altLang="zh-CN" dirty="0">
                <a:ea typeface="DengXian" charset="-122"/>
                <a:cs typeface="Times New Roman" charset="0"/>
              </a:rPr>
              <a:t>了。</a:t>
            </a:r>
            <a:r>
              <a:rPr lang="zh-CN" altLang="zh-CN" dirty="0"/>
              <a:t>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552087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089" y="238134"/>
            <a:ext cx="2111022" cy="107771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625" y="2159000"/>
            <a:ext cx="5588000" cy="40259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5889625" y="1617470"/>
            <a:ext cx="492601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池化层：这个层主要使用不同的函数为输入降维。通常，最大池化层（</a:t>
            </a:r>
            <a:r>
              <a:rPr lang="en-US" altLang="zh-CN" dirty="0"/>
              <a:t>max-pooling layer</a:t>
            </a:r>
            <a:r>
              <a:rPr lang="zh-CN" altLang="en-US" dirty="0"/>
              <a:t>）出现在卷积层之后。池化层使用 </a:t>
            </a:r>
            <a:r>
              <a:rPr lang="en-US" altLang="zh-CN" dirty="0"/>
              <a:t>2*2 </a:t>
            </a:r>
            <a:r>
              <a:rPr lang="zh-CN" altLang="en-US" dirty="0"/>
              <a:t>的矩阵，以卷积层相同的方式处理图像，不过它是给图像本身降维</a:t>
            </a:r>
            <a:r>
              <a:rPr lang="zh-CN" altLang="en-US" dirty="0" smtClean="0"/>
              <a:t>。「</a:t>
            </a:r>
            <a:r>
              <a:rPr lang="zh-CN" altLang="en-US" dirty="0"/>
              <a:t>最大池化」和「平均池化」的示例。</a:t>
            </a:r>
            <a:endParaRPr kumimoji="1"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6729413" y="4543425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解决大小不受影响的问题。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661735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089" y="238134"/>
            <a:ext cx="2111022" cy="1077711"/>
          </a:xfrm>
          <a:prstGeom prst="rect">
            <a:avLst/>
          </a:prstGeom>
        </p:spPr>
      </p:pic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Dropout</a:t>
            </a:r>
            <a:r>
              <a:rPr kumimoji="1" lang="zh-CN" altLang="en-US" dirty="0" smtClean="0"/>
              <a:t>：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8675" y="238134"/>
            <a:ext cx="6972300" cy="64135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085850" y="3128963"/>
            <a:ext cx="19960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对比</a:t>
            </a:r>
            <a:r>
              <a:rPr kumimoji="1" lang="en-US" altLang="zh-CN" dirty="0" err="1" smtClean="0"/>
              <a:t>Rf</a:t>
            </a:r>
            <a:r>
              <a:rPr kumimoji="1" lang="zh-CN" altLang="en-US" dirty="0" smtClean="0"/>
              <a:t>算法思想，</a:t>
            </a:r>
            <a:endParaRPr kumimoji="1" lang="en-US" altLang="zh-CN" dirty="0" smtClean="0"/>
          </a:p>
          <a:p>
            <a:r>
              <a:rPr kumimoji="1" lang="zh-CN" altLang="en-US" dirty="0" smtClean="0"/>
              <a:t>理解</a:t>
            </a:r>
            <a:r>
              <a:rPr kumimoji="1" lang="en-US" altLang="zh-CN" dirty="0" smtClean="0"/>
              <a:t>dropout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17450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9642</TotalTime>
  <Words>634</Words>
  <Application>Microsoft Macintosh PowerPoint</Application>
  <PresentationFormat>宽屏</PresentationFormat>
  <Paragraphs>32</Paragraphs>
  <Slides>16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4" baseType="lpstr">
      <vt:lpstr>Calibri</vt:lpstr>
      <vt:lpstr>DengXian</vt:lpstr>
      <vt:lpstr>Microsoft YaHei</vt:lpstr>
      <vt:lpstr>Times New Roman</vt:lpstr>
      <vt:lpstr>verdana</vt:lpstr>
      <vt:lpstr>宋体</vt:lpstr>
      <vt:lpstr>Arial</vt:lpstr>
      <vt:lpstr>Office 主题</vt:lpstr>
      <vt:lpstr>卷积神经网络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hongjun wang</dc:creator>
  <cp:lastModifiedBy>B24847</cp:lastModifiedBy>
  <cp:revision>2183</cp:revision>
  <dcterms:created xsi:type="dcterms:W3CDTF">2018-01-09T13:42:23Z</dcterms:created>
  <dcterms:modified xsi:type="dcterms:W3CDTF">2018-12-22T12:21:04Z</dcterms:modified>
</cp:coreProperties>
</file>